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4" r:id="rId4"/>
    <p:sldId id="263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43" d="100"/>
          <a:sy n="43" d="100"/>
        </p:scale>
        <p:origin x="78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Mountain Pass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</c:v>
                </c:pt>
                <c:pt idx="1">
                  <c:v>Cracking &amp; Separation</c:v>
                </c:pt>
                <c:pt idx="2">
                  <c:v>Chemical Beneficiation</c:v>
                </c:pt>
                <c:pt idx="3">
                  <c:v>Crushing &amp; Grinding</c:v>
                </c:pt>
                <c:pt idx="4">
                  <c:v>Mining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74.829000000000008</c:v>
                </c:pt>
                <c:pt idx="1">
                  <c:v>13.349</c:v>
                </c:pt>
                <c:pt idx="2">
                  <c:v>44.5</c:v>
                </c:pt>
                <c:pt idx="3">
                  <c:v>8.7899999999999991</c:v>
                </c:pt>
                <c:pt idx="4">
                  <c:v>8.19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Bear Lodge (1-9)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</c:v>
                </c:pt>
                <c:pt idx="1">
                  <c:v>Cracking &amp; Separation</c:v>
                </c:pt>
                <c:pt idx="2">
                  <c:v>Chemical Beneficiation</c:v>
                </c:pt>
                <c:pt idx="3">
                  <c:v>Crushing &amp; Grinding</c:v>
                </c:pt>
                <c:pt idx="4">
                  <c:v>Mining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65.445050000000009</c:v>
                </c:pt>
                <c:pt idx="1">
                  <c:v>43.869799999999998</c:v>
                </c:pt>
                <c:pt idx="2">
                  <c:v>11.2</c:v>
                </c:pt>
                <c:pt idx="3">
                  <c:v>2.6952500000000001</c:v>
                </c:pt>
                <c:pt idx="4">
                  <c:v>7.68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Bear Lodge (10-45)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</c:v>
                </c:pt>
                <c:pt idx="1">
                  <c:v>Cracking &amp; Separation</c:v>
                </c:pt>
                <c:pt idx="2">
                  <c:v>Chemical Beneficiation</c:v>
                </c:pt>
                <c:pt idx="3">
                  <c:v>Crushing &amp; Grinding</c:v>
                </c:pt>
                <c:pt idx="4">
                  <c:v>Mining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80.21754</c:v>
                </c:pt>
                <c:pt idx="1">
                  <c:v>50.89</c:v>
                </c:pt>
                <c:pt idx="2">
                  <c:v>11.6</c:v>
                </c:pt>
                <c:pt idx="3">
                  <c:v>9.8475400000000004</c:v>
                </c:pt>
                <c:pt idx="4">
                  <c:v>7.88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9819472"/>
        <c:axId val="9819864"/>
      </c:barChart>
      <c:catAx>
        <c:axId val="98194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19864"/>
        <c:crosses val="autoZero"/>
        <c:auto val="1"/>
        <c:lblAlgn val="ctr"/>
        <c:lblOffset val="100"/>
        <c:noMultiLvlLbl val="0"/>
      </c:catAx>
      <c:valAx>
        <c:axId val="9819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prstDash val="solid"/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19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1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8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2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92F49-EFD6-4583-B602-83795758F95C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F5D7E-8073-411E-845E-EA00FEBE74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004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REE</a:t>
            </a:r>
            <a:r>
              <a:rPr lang="en-GB" baseline="0" dirty="0" smtClean="0"/>
              <a:t> distributed widely across the world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Difficult to extract and purify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2E3E1-329B-4A0E-A279-8091F0225560}" type="slidenum">
              <a:rPr lang="en-GB" smtClean="0"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Section 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824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0DB9-BA34-4D17-979B-60A80154F24A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4BBB-A4B2-4CB2-849D-17E401051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0DB9-BA34-4D17-979B-60A80154F24A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4BBB-A4B2-4CB2-849D-17E401051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880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0DB9-BA34-4D17-979B-60A80154F24A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4BBB-A4B2-4CB2-849D-17E401051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315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0DB9-BA34-4D17-979B-60A80154F24A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4BBB-A4B2-4CB2-849D-17E401051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332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0DB9-BA34-4D17-979B-60A80154F24A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4BBB-A4B2-4CB2-849D-17E401051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91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0DB9-BA34-4D17-979B-60A80154F24A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4BBB-A4B2-4CB2-849D-17E401051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82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0DB9-BA34-4D17-979B-60A80154F24A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4BBB-A4B2-4CB2-849D-17E401051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89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0DB9-BA34-4D17-979B-60A80154F24A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4BBB-A4B2-4CB2-849D-17E401051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3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0DB9-BA34-4D17-979B-60A80154F24A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4BBB-A4B2-4CB2-849D-17E401051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00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0DB9-BA34-4D17-979B-60A80154F24A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4BBB-A4B2-4CB2-849D-17E401051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84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0DB9-BA34-4D17-979B-60A80154F24A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4BBB-A4B2-4CB2-849D-17E401051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25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C0DB9-BA34-4D17-979B-60A80154F24A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94BBB-A4B2-4CB2-849D-17E401051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7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981957"/>
            <a:ext cx="12192000" cy="18531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6034" y="428140"/>
            <a:ext cx="11405699" cy="848345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Responsible sourcing of rare earth elements</a:t>
            </a:r>
            <a:endParaRPr lang="en-GB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230" y="3071165"/>
            <a:ext cx="1124131" cy="16787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138" y="3333215"/>
            <a:ext cx="3161018" cy="12132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74" y="3200616"/>
            <a:ext cx="1912983" cy="13322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191" y="3342143"/>
            <a:ext cx="3237257" cy="1213209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58374" y="5650744"/>
            <a:ext cx="11345333" cy="8319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/>
              <a:t>Camborne School of Mines (University of Exeter)</a:t>
            </a:r>
            <a:endParaRPr lang="en-GB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5213071"/>
            <a:ext cx="12192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Robert Pell</a:t>
            </a:r>
          </a:p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098331" y="1680411"/>
            <a:ext cx="99953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Resource scarcity workshop, East Kazakhstan </a:t>
            </a:r>
          </a:p>
          <a:p>
            <a:pPr algn="ctr"/>
            <a:r>
              <a:rPr lang="en-GB" sz="2800" dirty="0" smtClean="0"/>
              <a:t>State Technical University</a:t>
            </a:r>
            <a:endParaRPr lang="en-GB" sz="2800" dirty="0"/>
          </a:p>
        </p:txBody>
      </p:sp>
      <p:pic>
        <p:nvPicPr>
          <p:cNvPr id="12" name="Picture 11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34" y="1811515"/>
            <a:ext cx="2209800" cy="7099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998" y="1500822"/>
            <a:ext cx="1501140" cy="104775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6476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177" y="147567"/>
            <a:ext cx="65692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>
                <a:latin typeface="+mj-lt"/>
              </a:rPr>
              <a:t>Rare earth element applications</a:t>
            </a:r>
            <a:endParaRPr lang="en-GB" sz="3600" dirty="0"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110" y="339298"/>
            <a:ext cx="2630725" cy="14562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64" y="852923"/>
            <a:ext cx="8583752" cy="44259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979" y="4075746"/>
            <a:ext cx="2679325" cy="15999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473835" y="5311349"/>
            <a:ext cx="7378888" cy="30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Figure 1. Proportional value of REO consumed by various </a:t>
            </a:r>
            <a:r>
              <a:rPr lang="en-GB" sz="1200" dirty="0" smtClean="0"/>
              <a:t>industries</a:t>
            </a:r>
            <a:r>
              <a:rPr lang="en-GB" sz="1000" dirty="0" smtClean="0"/>
              <a:t> from 2011-2014 (Industrial Minerals Company of Australia, 2014)</a:t>
            </a:r>
            <a:endParaRPr lang="en-GB" sz="10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979" y="2120950"/>
            <a:ext cx="2679325" cy="15175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808-C0E7-4D9E-9D01-E90D87B46E31}" type="slidenum">
              <a:rPr lang="en-GB" smtClean="0"/>
              <a:t>2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687271" y="5991163"/>
            <a:ext cx="106783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‘Quantifying the environmental performance of rare earth production using life cycle assessments’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02145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925" y="-5982"/>
            <a:ext cx="10515600" cy="1325563"/>
          </a:xfrm>
        </p:spPr>
        <p:txBody>
          <a:bodyPr/>
          <a:lstStyle/>
          <a:p>
            <a:r>
              <a:rPr lang="en-GB" dirty="0" smtClean="0"/>
              <a:t>Life Cycle Assessment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07925" y="1136162"/>
            <a:ext cx="11059027" cy="32723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 smtClean="0"/>
              <a:t>A Life Cycle Assessment allows a quantitative assessment of the environmental performance of a product or process over its entire life cycle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725" y="2272901"/>
            <a:ext cx="7006555" cy="38834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01" y="2409208"/>
            <a:ext cx="4180523" cy="296513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808-C0E7-4D9E-9D01-E90D87B46E31}" type="slidenum">
              <a:rPr lang="en-GB" smtClean="0"/>
              <a:t>3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77093" y="5520082"/>
            <a:ext cx="84426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Figure </a:t>
            </a:r>
            <a:r>
              <a:rPr lang="en-GB" sz="1200" dirty="0"/>
              <a:t>2</a:t>
            </a:r>
            <a:r>
              <a:rPr lang="en-GB" sz="1200" dirty="0" smtClean="0"/>
              <a:t>. Life cycle assessment framework (</a:t>
            </a:r>
            <a:r>
              <a:rPr lang="en-GB" sz="1200" dirty="0" err="1" smtClean="0"/>
              <a:t>GaBi</a:t>
            </a:r>
            <a:r>
              <a:rPr lang="en-GB" sz="1200" dirty="0" smtClean="0"/>
              <a:t> 6.0 , 2015)</a:t>
            </a:r>
            <a:endParaRPr lang="en-GB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224087" y="6372766"/>
            <a:ext cx="6889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Figure 3. Simplification of flows in and out of a rare earth element production process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85415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446" y="457464"/>
            <a:ext cx="3608173" cy="626375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021" y="457464"/>
            <a:ext cx="4487938" cy="6263751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808-C0E7-4D9E-9D01-E90D87B46E31}" type="slidenum">
              <a:rPr lang="en-GB" smtClean="0"/>
              <a:t>4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040689" y="102125"/>
            <a:ext cx="419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Processes and flowsheet at Bear Lodge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253506" y="102125"/>
            <a:ext cx="5046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Processes and flowsheet at Mountain Pass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14587" y="761728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Mining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7748" y="1960149"/>
            <a:ext cx="1268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Crushing &amp; </a:t>
            </a:r>
          </a:p>
          <a:p>
            <a:r>
              <a:rPr lang="en-GB" dirty="0" smtClean="0"/>
              <a:t>grinding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7748" y="3270194"/>
            <a:ext cx="1466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Chemical</a:t>
            </a:r>
          </a:p>
          <a:p>
            <a:r>
              <a:rPr lang="en-GB" dirty="0" smtClean="0"/>
              <a:t>beneficiation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4587" y="4745614"/>
            <a:ext cx="12427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Cracking &amp; </a:t>
            </a:r>
          </a:p>
          <a:p>
            <a:r>
              <a:rPr lang="en-GB" dirty="0" smtClean="0"/>
              <a:t>separation</a:t>
            </a:r>
          </a:p>
        </p:txBody>
      </p:sp>
    </p:spTree>
    <p:extLst>
      <p:ext uri="{BB962C8B-B14F-4D97-AF65-F5344CB8AC3E}">
        <p14:creationId xmlns:p14="http://schemas.microsoft.com/office/powerpoint/2010/main" val="179622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/>
          </p:nvPr>
        </p:nvGraphicFramePr>
        <p:xfrm>
          <a:off x="425732" y="1262192"/>
          <a:ext cx="8305229" cy="4844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441774" y="207943"/>
            <a:ext cx="114133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Energy contribution (MJ/kg REO) during the production of REOs at Mountain Pass and Bear Lodge during phase 1 and 2 of development</a:t>
            </a:r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808-C0E7-4D9E-9D01-E90D87B46E31}" type="slidenum">
              <a:rPr lang="en-GB" smtClean="0"/>
              <a:t>5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25732" y="6276835"/>
            <a:ext cx="87077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Figure 4. Energy use in production of REOs </a:t>
            </a:r>
            <a:r>
              <a:rPr lang="en-GB" sz="1400" dirty="0"/>
              <a:t>(</a:t>
            </a:r>
            <a:r>
              <a:rPr lang="en-GB" sz="1400" dirty="0" smtClean="0"/>
              <a:t>MJ/kg REO) at Mountain Pass and Bear Lodge 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9566031" y="15708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466620" y="1306636"/>
            <a:ext cx="29797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0" b="1" dirty="0" smtClean="0">
                <a:solidFill>
                  <a:srgbClr val="5B9BD5"/>
                </a:solidFill>
              </a:rPr>
              <a:t>22.29%</a:t>
            </a:r>
            <a:endParaRPr lang="en-GB" sz="7000" b="1" dirty="0">
              <a:solidFill>
                <a:srgbClr val="5B9BD5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66620" y="2347183"/>
            <a:ext cx="29797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smtClean="0"/>
              <a:t>Percentage of total energy consumed </a:t>
            </a:r>
          </a:p>
          <a:p>
            <a:r>
              <a:rPr lang="en-GB" sz="1300" dirty="0" smtClean="0"/>
              <a:t>during flotation at Mountain Pass</a:t>
            </a:r>
            <a:endParaRPr lang="en-GB" sz="1300" dirty="0"/>
          </a:p>
        </p:txBody>
      </p:sp>
      <p:sp>
        <p:nvSpPr>
          <p:cNvPr id="12" name="TextBox 11"/>
          <p:cNvSpPr txBox="1"/>
          <p:nvPr/>
        </p:nvSpPr>
        <p:spPr>
          <a:xfrm>
            <a:off x="9149547" y="1111149"/>
            <a:ext cx="29797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800" b="1" dirty="0" smtClean="0">
                <a:solidFill>
                  <a:srgbClr val="ED7D31"/>
                </a:solidFill>
              </a:rPr>
              <a:t>65.44</a:t>
            </a:r>
            <a:endParaRPr lang="en-GB" sz="7800" b="1" dirty="0">
              <a:solidFill>
                <a:srgbClr val="ED7D3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9547" y="2839626"/>
            <a:ext cx="29797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800" b="1" dirty="0" smtClean="0">
                <a:solidFill>
                  <a:srgbClr val="A5A5A5"/>
                </a:solidFill>
              </a:rPr>
              <a:t>80.22</a:t>
            </a:r>
            <a:endParaRPr lang="en-GB" sz="7800" b="1" dirty="0">
              <a:solidFill>
                <a:srgbClr val="A5A5A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9547" y="4532132"/>
            <a:ext cx="29797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800" b="1" dirty="0" smtClean="0">
                <a:solidFill>
                  <a:srgbClr val="5B9BD5"/>
                </a:solidFill>
              </a:rPr>
              <a:t>70.88</a:t>
            </a:r>
            <a:endParaRPr lang="en-GB" sz="7800" b="1" dirty="0">
              <a:solidFill>
                <a:srgbClr val="5B9BD5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13714" y="2193874"/>
            <a:ext cx="257723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smtClean="0"/>
              <a:t>MJ/kg REO at Bear Lodge (</a:t>
            </a:r>
            <a:r>
              <a:rPr lang="en-GB" sz="1300" dirty="0" err="1" smtClean="0"/>
              <a:t>yrs</a:t>
            </a:r>
            <a:r>
              <a:rPr lang="en-GB" sz="1300" dirty="0" smtClean="0"/>
              <a:t> 1-9)</a:t>
            </a:r>
            <a:endParaRPr lang="en-GB" sz="1300" dirty="0"/>
          </a:p>
        </p:txBody>
      </p:sp>
      <p:sp>
        <p:nvSpPr>
          <p:cNvPr id="16" name="TextBox 15"/>
          <p:cNvSpPr txBox="1"/>
          <p:nvPr/>
        </p:nvSpPr>
        <p:spPr>
          <a:xfrm>
            <a:off x="9149547" y="3915656"/>
            <a:ext cx="270556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smtClean="0"/>
              <a:t>MJ/kg REO at Bear Lodge (</a:t>
            </a:r>
            <a:r>
              <a:rPr lang="en-GB" sz="1300" dirty="0" err="1" smtClean="0"/>
              <a:t>yrs</a:t>
            </a:r>
            <a:r>
              <a:rPr lang="en-GB" sz="1300" dirty="0" smtClean="0"/>
              <a:t> 10-45)</a:t>
            </a:r>
            <a:endParaRPr lang="en-GB" sz="1300" dirty="0"/>
          </a:p>
        </p:txBody>
      </p:sp>
      <p:sp>
        <p:nvSpPr>
          <p:cNvPr id="17" name="TextBox 16"/>
          <p:cNvSpPr txBox="1"/>
          <p:nvPr/>
        </p:nvSpPr>
        <p:spPr>
          <a:xfrm>
            <a:off x="9213714" y="5612432"/>
            <a:ext cx="257723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smtClean="0"/>
              <a:t>MJ/kg REO at Mountain Pass</a:t>
            </a: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40396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11165</TotalTime>
  <Words>240</Words>
  <Application>Microsoft Office PowerPoint</Application>
  <PresentationFormat>Widescreen</PresentationFormat>
  <Paragraphs>40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Office Theme</vt:lpstr>
      <vt:lpstr>Responsible sourcing of rare earth elements</vt:lpstr>
      <vt:lpstr>PowerPoint Presentation</vt:lpstr>
      <vt:lpstr>Life Cycle Assessment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Responsible sourcing of rare earth elements</dc:title>
  <dc:creator>Pell, Robert</dc:creator>
  <cp:lastModifiedBy>Pell, Robert</cp:lastModifiedBy>
  <cp:revision>9</cp:revision>
  <dcterms:created xsi:type="dcterms:W3CDTF">2016-08-31T09:23:21Z</dcterms:created>
  <dcterms:modified xsi:type="dcterms:W3CDTF">2016-09-08T08:15:48Z</dcterms:modified>
</cp:coreProperties>
</file>